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Heebo Light" pitchFamily="2" charset="-79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03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15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810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62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1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7340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1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874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6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918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059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4362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023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17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150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186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25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236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513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035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31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54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270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245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09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634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6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3755137"/>
            <a:ext cx="4081274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84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99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3203623"/>
            <a:ext cx="4842803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6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566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Ahorcado: Sabores del Ecuador </a:t>
            </a:r>
            <a:r>
              <a:rPr lang="en-US" sz="4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7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¡Adivina las Delicias de Nuestra Tierra!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90" y="48159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Presentado por Arturo Guevara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280190" y="54340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Carrera CIBERSEGURIDAD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654" y="517446"/>
            <a:ext cx="10844689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 el Ahorcado: Sabores del Ecuador? </a:t>
            </a:r>
            <a:r>
              <a:rPr lang="en-US" sz="3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🤔</a:t>
            </a:r>
            <a:endParaRPr lang="en-US" sz="3700" b="1" dirty="0"/>
          </a:p>
        </p:txBody>
      </p:sp>
      <p:sp>
        <p:nvSpPr>
          <p:cNvPr id="3" name="Text 1"/>
          <p:cNvSpPr/>
          <p:nvPr/>
        </p:nvSpPr>
        <p:spPr>
          <a:xfrm>
            <a:off x="995538" y="2068341"/>
            <a:ext cx="541460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Juego Clásico con un Toque</a:t>
            </a:r>
          </a:p>
          <a:p>
            <a:pPr marL="0" indent="0" algn="ctr">
              <a:lnSpc>
                <a:spcPts val="2300"/>
              </a:lnSpc>
              <a:buNone/>
            </a:pPr>
            <a:r>
              <a:rPr lang="es-ES" sz="2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Gastronómico</a:t>
            </a:r>
            <a:endParaRPr lang="es-ES" sz="2400" b="1" dirty="0"/>
          </a:p>
        </p:txBody>
      </p:sp>
      <p:sp>
        <p:nvSpPr>
          <p:cNvPr id="4" name="Text 2"/>
          <p:cNvSpPr/>
          <p:nvPr/>
        </p:nvSpPr>
        <p:spPr>
          <a:xfrm>
            <a:off x="658654" y="3176321"/>
            <a:ext cx="642699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 una versión digital del famoso juego del Ahorcado, ¡pero con un giro delicioso!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58654" y="4184962"/>
            <a:ext cx="642699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objetivo es adivinar una palabra secreta antes de que se complete una figura.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58654" y="5125736"/>
            <a:ext cx="642699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¡Todas las palabras son platos típicos y elementos culinarios de Ecuador! </a:t>
            </a:r>
            <a:r>
              <a:rPr lang="en-US" sz="24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🇪🇨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58654" y="6186423"/>
            <a:ext cx="642699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Proporciona una experiencia interactiva y divertida mientras aprendes sobre nuestra gastronomía.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54" y="1573683"/>
            <a:ext cx="6426994" cy="64269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012" y="524113"/>
            <a:ext cx="9644777" cy="1185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Palabra Secreta:</a:t>
            </a:r>
          </a:p>
          <a:p>
            <a:pPr marL="0" indent="0" algn="ctr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Corazón del Juego </a:t>
            </a:r>
            <a:r>
              <a:rPr lang="en-US" sz="3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❤️</a:t>
            </a:r>
            <a:endParaRPr lang="en-US" sz="37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2" y="1994535"/>
            <a:ext cx="948571" cy="15101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2249" y="2184202"/>
            <a:ext cx="237136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Selección Aleatoria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802249" y="2594491"/>
            <a:ext cx="850653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juego elige al azar una palabra de una extensa lista de comidas ecuatorianas.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802249" y="3011686"/>
            <a:ext cx="850653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Ejemplo: "encebollado"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12" y="3504724"/>
            <a:ext cx="948571" cy="15101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02249" y="3694390"/>
            <a:ext cx="237136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Guiones Iniciales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1802249" y="4104680"/>
            <a:ext cx="850653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palabra se muestra inicialmente con guiones bajos, uno por cada letra.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802249" y="4521875"/>
            <a:ext cx="850653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Verás: _ _ _ _ _ _ _ _ _ _ _ 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12" y="5014913"/>
            <a:ext cx="948571" cy="26905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2249" y="5204579"/>
            <a:ext cx="2605445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Fragmento de Código</a:t>
            </a:r>
            <a:endParaRPr lang="en-US" sz="2800" dirty="0"/>
          </a:p>
        </p:txBody>
      </p:sp>
      <p:sp>
        <p:nvSpPr>
          <p:cNvPr id="14" name="Shape 8"/>
          <p:cNvSpPr/>
          <p:nvPr/>
        </p:nvSpPr>
        <p:spPr>
          <a:xfrm>
            <a:off x="1802249" y="5714405"/>
            <a:ext cx="8506539" cy="1801416"/>
          </a:xfrm>
          <a:prstGeom prst="roundRect">
            <a:avLst>
              <a:gd name="adj" fmla="val 4423"/>
            </a:avLst>
          </a:prstGeom>
          <a:solidFill>
            <a:srgbClr val="1E0C41"/>
          </a:solidFill>
          <a:ln/>
        </p:spPr>
      </p:sp>
      <p:sp>
        <p:nvSpPr>
          <p:cNvPr id="15" name="Shape 9"/>
          <p:cNvSpPr/>
          <p:nvPr/>
        </p:nvSpPr>
        <p:spPr>
          <a:xfrm>
            <a:off x="1792843" y="5714405"/>
            <a:ext cx="8525351" cy="1801416"/>
          </a:xfrm>
          <a:prstGeom prst="roundRect">
            <a:avLst>
              <a:gd name="adj" fmla="val 1580"/>
            </a:avLst>
          </a:prstGeom>
          <a:solidFill>
            <a:srgbClr val="1E0C41"/>
          </a:solidFill>
          <a:ln/>
        </p:spPr>
      </p:sp>
      <p:sp>
        <p:nvSpPr>
          <p:cNvPr id="16" name="Text 10"/>
          <p:cNvSpPr/>
          <p:nvPr/>
        </p:nvSpPr>
        <p:spPr>
          <a:xfrm>
            <a:off x="1982510" y="5856684"/>
            <a:ext cx="8146018" cy="15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ES" sz="1500" dirty="0" err="1">
                <a:latin typeface="Consolas" panose="020B0609020204030204" pitchFamily="49" charset="0"/>
              </a:rPr>
              <a:t>import</a:t>
            </a:r>
            <a:r>
              <a:rPr lang="es-ES" sz="1500" dirty="0"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random</a:t>
            </a:r>
            <a:r>
              <a:rPr lang="es-ES" sz="1500" dirty="0">
                <a:latin typeface="Consolas" panose="020B0609020204030204" pitchFamily="49" charset="0"/>
              </a:rPr>
              <a:t>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ES" sz="1500" dirty="0">
                <a:latin typeface="Consolas" panose="020B0609020204030204" pitchFamily="49" charset="0"/>
              </a:rPr>
              <a:t>palabras = ["encebollado", "ceviche", "</a:t>
            </a:r>
            <a:r>
              <a:rPr lang="es-ES" sz="1500" dirty="0" err="1">
                <a:latin typeface="Consolas" panose="020B0609020204030204" pitchFamily="49" charset="0"/>
              </a:rPr>
              <a:t>hornado</a:t>
            </a:r>
            <a:r>
              <a:rPr lang="es-ES" sz="1500" dirty="0">
                <a:latin typeface="Consolas" panose="020B0609020204030204" pitchFamily="49" charset="0"/>
              </a:rPr>
              <a:t>", "fritada", "corviche", ...]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ES" sz="1500" dirty="0" err="1">
                <a:latin typeface="Consolas" panose="020B0609020204030204" pitchFamily="49" charset="0"/>
              </a:rPr>
              <a:t>palabra_secreta</a:t>
            </a:r>
            <a:r>
              <a:rPr lang="es-ES" sz="1500" dirty="0">
                <a:latin typeface="Consolas" panose="020B0609020204030204" pitchFamily="49" charset="0"/>
              </a:rPr>
              <a:t> = </a:t>
            </a:r>
            <a:r>
              <a:rPr lang="es-ES" sz="1500" dirty="0" err="1">
                <a:latin typeface="Consolas" panose="020B0609020204030204" pitchFamily="49" charset="0"/>
              </a:rPr>
              <a:t>random.choice</a:t>
            </a:r>
            <a:r>
              <a:rPr lang="es-ES" sz="1500" dirty="0">
                <a:latin typeface="Consolas" panose="020B0609020204030204" pitchFamily="49" charset="0"/>
              </a:rPr>
              <a:t>(palabras)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s-ES" sz="1500" dirty="0">
                <a:latin typeface="Consolas" panose="020B0609020204030204" pitchFamily="49" charset="0"/>
              </a:rPr>
              <a:t>guiones = ["_"] * </a:t>
            </a:r>
            <a:r>
              <a:rPr lang="es-ES" sz="1500" dirty="0" err="1">
                <a:latin typeface="Consolas" panose="020B0609020204030204" pitchFamily="49" charset="0"/>
              </a:rPr>
              <a:t>len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palabra_secreta</a:t>
            </a:r>
            <a:r>
              <a:rPr lang="es-ES" sz="1500" dirty="0">
                <a:latin typeface="Consolas" panose="020B0609020204030204" pitchFamily="49" charset="0"/>
              </a:rPr>
              <a:t>) </a:t>
            </a:r>
            <a:endParaRPr lang="en-US" sz="15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11739920" cy="6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Gráficos del Ahorcado: Tus Vidas en Emojis </a:t>
            </a:r>
            <a:r>
              <a:rPr lang="en-US" sz="40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🎭</a:t>
            </a:r>
            <a:endParaRPr lang="en-US" sz="4050" b="1" dirty="0"/>
          </a:p>
        </p:txBody>
      </p:sp>
      <p:sp>
        <p:nvSpPr>
          <p:cNvPr id="3" name="Text 1"/>
          <p:cNvSpPr/>
          <p:nvPr/>
        </p:nvSpPr>
        <p:spPr>
          <a:xfrm>
            <a:off x="721043" y="1732836"/>
            <a:ext cx="5243274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Cada Error, una Nueva Expresión...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043" y="2325172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Tienes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 intentos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para adivinar la palabra.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043" y="2758853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vez que ingresas una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letra incorrecta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s-E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pierdes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un intento.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043" y="3449301"/>
            <a:ext cx="634281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gráfico ASCII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(con divertidos emojis) se actualiza para mostrar visualmente cuántos intentos te quedan.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1001912" y="4469314"/>
            <a:ext cx="6054328" cy="3487570"/>
          </a:xfrm>
          <a:prstGeom prst="roundRect">
            <a:avLst>
              <a:gd name="adj" fmla="val 1352"/>
            </a:avLst>
          </a:prstGeom>
          <a:solidFill>
            <a:srgbClr val="1E0C41"/>
          </a:solidFill>
          <a:ln/>
        </p:spPr>
      </p:sp>
      <p:sp>
        <p:nvSpPr>
          <p:cNvPr id="9" name="Text 7"/>
          <p:cNvSpPr/>
          <p:nvPr/>
        </p:nvSpPr>
        <p:spPr>
          <a:xfrm>
            <a:off x="1504399" y="4604084"/>
            <a:ext cx="5185156" cy="335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ES" dirty="0" err="1">
                <a:latin typeface="Consolas" panose="020B0609020204030204" pitchFamily="49" charset="0"/>
              </a:rPr>
              <a:t>def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grafico_ahorcado</a:t>
            </a:r>
            <a:r>
              <a:rPr lang="es-ES" dirty="0">
                <a:latin typeface="Consolas" panose="020B0609020204030204" pitchFamily="49" charset="0"/>
              </a:rPr>
              <a:t>(intentos):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etapas = [ # DIBUJO AHORCADO POR ETAPAS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""" +---+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       |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       |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   😑 | # Cuando te quedan 0 intentos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   /|\ |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   / \ |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       |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dirty="0">
                <a:latin typeface="Consolas" panose="020B0609020204030204" pitchFamily="49" charset="0"/>
              </a:rPr>
              <a:t> ======== """,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Shape 8"/>
          <p:cNvSpPr/>
          <p:nvPr/>
        </p:nvSpPr>
        <p:spPr>
          <a:xfrm flipH="1">
            <a:off x="560480" y="4469314"/>
            <a:ext cx="45719" cy="3632056"/>
          </a:xfrm>
          <a:prstGeom prst="rect">
            <a:avLst/>
          </a:prstGeom>
          <a:solidFill>
            <a:srgbClr val="481C9E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47" y="1614067"/>
            <a:ext cx="6342817" cy="6342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1">
            <a:extLst>
              <a:ext uri="{FF2B5EF4-FFF2-40B4-BE49-F238E27FC236}">
                <a16:creationId xmlns:a16="http://schemas.microsoft.com/office/drawing/2014/main" id="{8DFA7EAD-750A-4119-B4B1-294D2EA6F3C8}"/>
              </a:ext>
            </a:extLst>
          </p:cNvPr>
          <p:cNvSpPr/>
          <p:nvPr/>
        </p:nvSpPr>
        <p:spPr>
          <a:xfrm>
            <a:off x="1063493" y="6195260"/>
            <a:ext cx="12095746" cy="1832115"/>
          </a:xfrm>
          <a:prstGeom prst="roundRect">
            <a:avLst>
              <a:gd name="adj" fmla="val 2381"/>
            </a:avLst>
          </a:prstGeom>
          <a:solidFill>
            <a:srgbClr val="1E0C41"/>
          </a:solidFill>
          <a:ln/>
        </p:spPr>
      </p:sp>
      <p:sp>
        <p:nvSpPr>
          <p:cNvPr id="2" name="Text 0"/>
          <p:cNvSpPr/>
          <p:nvPr/>
        </p:nvSpPr>
        <p:spPr>
          <a:xfrm>
            <a:off x="713423" y="564356"/>
            <a:ext cx="10441662" cy="644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Bucle del Juego: Un Turno tras Otro </a:t>
            </a:r>
            <a:r>
              <a:rPr lang="en-US" sz="40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🔄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13423" y="1616631"/>
            <a:ext cx="1320355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magia que mantiene la diversión: el juego se repite turno a turno hasta que adivinas la palabra o te quedas sin intentos.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3" y="2172057"/>
            <a:ext cx="6601778" cy="8153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7258" y="3191232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Adivinar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17258" y="3632002"/>
            <a:ext cx="6194108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usuario sugiere una letra o la palabra completa.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72057"/>
            <a:ext cx="6601778" cy="8153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035" y="3191232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Validar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519035" y="3632002"/>
            <a:ext cx="6194108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verifica la entrada para asegurar que sea válida.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3" y="4161949"/>
            <a:ext cx="6601778" cy="8153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7258" y="5181124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Actualizar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917258" y="5621893"/>
            <a:ext cx="6194108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estado del juego (guiones, intentos) se ajusta.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61949"/>
            <a:ext cx="6601778" cy="8153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035" y="5181124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Visualizar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7519035" y="5621893"/>
            <a:ext cx="6194108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muestra el progreso y el gráfico del ahorcado.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1409155" y="6394402"/>
            <a:ext cx="12816126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ES" sz="2000" dirty="0">
                <a:latin typeface="Consolas" panose="020B0609020204030204" pitchFamily="49" charset="0"/>
              </a:rPr>
              <a:t># BUCLE PRINCIPAL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sz="2000" dirty="0" err="1">
                <a:latin typeface="Consolas" panose="020B0609020204030204" pitchFamily="49" charset="0"/>
              </a:rPr>
              <a:t>def</a:t>
            </a:r>
            <a:r>
              <a:rPr lang="es-ES" sz="2000" dirty="0">
                <a:latin typeface="Consolas" panose="020B0609020204030204" pitchFamily="49" charset="0"/>
              </a:rPr>
              <a:t> </a:t>
            </a:r>
            <a:r>
              <a:rPr lang="es-ES" sz="2000" dirty="0" err="1">
                <a:latin typeface="Consolas" panose="020B0609020204030204" pitchFamily="49" charset="0"/>
              </a:rPr>
              <a:t>jugar_ahorcado</a:t>
            </a:r>
            <a:r>
              <a:rPr lang="es-ES" sz="2000" dirty="0">
                <a:latin typeface="Consolas" panose="020B0609020204030204" pitchFamily="49" charset="0"/>
              </a:rPr>
              <a:t>(): # ... inicialización de variables ...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sz="2000" dirty="0" err="1">
                <a:latin typeface="Consolas" panose="020B0609020204030204" pitchFamily="49" charset="0"/>
              </a:rPr>
              <a:t>while</a:t>
            </a:r>
            <a:r>
              <a:rPr lang="es-ES" sz="2000" dirty="0">
                <a:latin typeface="Consolas" panose="020B0609020204030204" pitchFamily="49" charset="0"/>
              </a:rPr>
              <a:t> </a:t>
            </a:r>
            <a:r>
              <a:rPr lang="es-ES" sz="2000" dirty="0" err="1">
                <a:latin typeface="Consolas" panose="020B0609020204030204" pitchFamily="49" charset="0"/>
              </a:rPr>
              <a:t>not</a:t>
            </a:r>
            <a:r>
              <a:rPr lang="es-ES" sz="2000" dirty="0">
                <a:latin typeface="Consolas" panose="020B0609020204030204" pitchFamily="49" charset="0"/>
              </a:rPr>
              <a:t> </a:t>
            </a:r>
            <a:r>
              <a:rPr lang="es-ES" sz="2000" dirty="0" err="1">
                <a:latin typeface="Consolas" panose="020B0609020204030204" pitchFamily="49" charset="0"/>
              </a:rPr>
              <a:t>fin_del_juego</a:t>
            </a:r>
            <a:r>
              <a:rPr lang="es-ES" sz="2000" dirty="0">
                <a:latin typeface="Consolas" panose="020B0609020204030204" pitchFamily="49" charset="0"/>
              </a:rPr>
              <a:t>: # Estructura Repetitiva, Bucle Principal del Juego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s-ES" sz="2000" dirty="0" err="1">
                <a:latin typeface="Consolas" panose="020B0609020204030204" pitchFamily="49" charset="0"/>
              </a:rPr>
              <a:t>ingreso_usuario</a:t>
            </a:r>
            <a:r>
              <a:rPr lang="es-ES" sz="2000" dirty="0">
                <a:latin typeface="Consolas" panose="020B0609020204030204" pitchFamily="49" charset="0"/>
              </a:rPr>
              <a:t> = input("\n👉 Adivina una letra o la palabra completa: ").</a:t>
            </a:r>
            <a:r>
              <a:rPr lang="es-ES" sz="2000" dirty="0" err="1">
                <a:latin typeface="Consolas" panose="020B0609020204030204" pitchFamily="49" charset="0"/>
              </a:rPr>
              <a:t>lower</a:t>
            </a:r>
            <a:r>
              <a:rPr lang="es-ES" sz="2000" dirty="0">
                <a:latin typeface="Consolas" panose="020B0609020204030204" pitchFamily="49" charset="0"/>
              </a:rPr>
              <a:t>()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85" y="472440"/>
            <a:ext cx="8096250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Lógica de Decisión: Aciertos y Errores </a:t>
            </a:r>
            <a:endParaRPr lang="en-US" sz="3350" b="1" dirty="0"/>
          </a:p>
        </p:txBody>
      </p:sp>
      <p:sp>
        <p:nvSpPr>
          <p:cNvPr id="3" name="Text 1"/>
          <p:cNvSpPr/>
          <p:nvPr/>
        </p:nvSpPr>
        <p:spPr>
          <a:xfrm>
            <a:off x="1739497" y="1256577"/>
            <a:ext cx="7258288" cy="544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</a:t>
            </a:r>
            <a:r>
              <a:rPr lang="en-US" sz="4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</a:t>
            </a:r>
            <a:r>
              <a:rPr lang="en-US" sz="4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❌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601385" y="2241113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¡Has Acertado!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01385" y="2681407"/>
            <a:ext cx="6504265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Cuando aciertas una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letra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esta se revela en todas sus posiciones dentro de la palabra oculta.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01385" y="3291126"/>
            <a:ext cx="650426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 adivinas la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palabra completa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correctamente, ¡</a:t>
            </a:r>
            <a:r>
              <a:rPr lang="en-US" sz="20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ganas</a:t>
            </a:r>
            <a:endParaRPr lang="en-US" sz="20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algn="l">
              <a:lnSpc>
                <a:spcPts val="2150"/>
              </a:lnSpc>
              <a:buSzPct val="100000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la partida al instante!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532370" y="2241113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¡Has Fallado!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32370" y="2681407"/>
            <a:ext cx="6504265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 la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letra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que introduces no es correcta, pierdes un intento y el gráfico del ahorcado avanza.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32370" y="3291126"/>
            <a:ext cx="6504265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 adivinas la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palabra completa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incorrectamente, también pierdes un intento valioso.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01385" y="4094083"/>
            <a:ext cx="1342763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código utiliza sentencias condicionales (if, elif, else) para procesar cada una de tus adivinanzas.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601385" y="4481569"/>
            <a:ext cx="13444776" cy="3567271"/>
          </a:xfrm>
          <a:prstGeom prst="roundRect">
            <a:avLst>
              <a:gd name="adj" fmla="val 944"/>
            </a:avLst>
          </a:prstGeom>
          <a:solidFill>
            <a:srgbClr val="1E0C41"/>
          </a:solidFill>
          <a:ln/>
        </p:spPr>
      </p:sp>
      <p:sp>
        <p:nvSpPr>
          <p:cNvPr id="13" name="Text 11"/>
          <p:cNvSpPr/>
          <p:nvPr/>
        </p:nvSpPr>
        <p:spPr>
          <a:xfrm>
            <a:off x="927855" y="4671550"/>
            <a:ext cx="13101161" cy="3356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if</a:t>
            </a:r>
            <a:r>
              <a:rPr lang="es-ES" sz="1700" dirty="0">
                <a:latin typeface="Consolas" panose="020B0609020204030204" pitchFamily="49" charset="0"/>
              </a:rPr>
              <a:t> </a:t>
            </a:r>
            <a:r>
              <a:rPr lang="es-ES" sz="1700" dirty="0" err="1">
                <a:latin typeface="Consolas" panose="020B0609020204030204" pitchFamily="49" charset="0"/>
              </a:rPr>
              <a:t>len</a:t>
            </a:r>
            <a:r>
              <a:rPr lang="es-ES" sz="1700" dirty="0">
                <a:latin typeface="Consolas" panose="020B0609020204030204" pitchFamily="49" charset="0"/>
              </a:rPr>
              <a:t>(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) == 1 and </a:t>
            </a:r>
            <a:r>
              <a:rPr lang="es-ES" sz="1700" dirty="0" err="1">
                <a:latin typeface="Consolas" panose="020B0609020204030204" pitchFamily="49" charset="0"/>
              </a:rPr>
              <a:t>ingreso_usuario.isalpha</a:t>
            </a:r>
            <a:r>
              <a:rPr lang="es-ES" sz="1700" dirty="0">
                <a:latin typeface="Consolas" panose="020B0609020204030204" pitchFamily="49" charset="0"/>
              </a:rPr>
              <a:t>(): # Es una sola letra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if</a:t>
            </a:r>
            <a:r>
              <a:rPr lang="es-ES" sz="1700" dirty="0">
                <a:latin typeface="Consolas" panose="020B0609020204030204" pitchFamily="49" charset="0"/>
              </a:rPr>
              <a:t> 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 in </a:t>
            </a:r>
            <a:r>
              <a:rPr lang="es-ES" sz="1700" dirty="0" err="1">
                <a:latin typeface="Consolas" panose="020B0609020204030204" pitchFamily="49" charset="0"/>
              </a:rPr>
              <a:t>letras_adivinadas</a:t>
            </a:r>
            <a:r>
              <a:rPr lang="es-ES" sz="1700" dirty="0">
                <a:latin typeface="Consolas" panose="020B0609020204030204" pitchFamily="49" charset="0"/>
              </a:rPr>
              <a:t>: </a:t>
            </a:r>
            <a:r>
              <a:rPr lang="es-ES" sz="1700" dirty="0" err="1">
                <a:latin typeface="Consolas" panose="020B0609020204030204" pitchFamily="49" charset="0"/>
              </a:rPr>
              <a:t>print</a:t>
            </a:r>
            <a:r>
              <a:rPr lang="es-ES" sz="1700" dirty="0">
                <a:latin typeface="Consolas" panose="020B0609020204030204" pitchFamily="49" charset="0"/>
              </a:rPr>
              <a:t>(f"¡</a:t>
            </a:r>
            <a:r>
              <a:rPr lang="es-ES" sz="1700" dirty="0" err="1">
                <a:latin typeface="Consolas" panose="020B0609020204030204" pitchFamily="49" charset="0"/>
              </a:rPr>
              <a:t>Oops</a:t>
            </a:r>
            <a:r>
              <a:rPr lang="es-ES" sz="1700" dirty="0">
                <a:latin typeface="Consolas" panose="020B0609020204030204" pitchFamily="49" charset="0"/>
              </a:rPr>
              <a:t>! 😅 Ya ingresaste la letra'{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}’.”)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elif</a:t>
            </a:r>
            <a:r>
              <a:rPr lang="es-ES" sz="1700" dirty="0">
                <a:latin typeface="Consolas" panose="020B0609020204030204" pitchFamily="49" charset="0"/>
              </a:rPr>
              <a:t> 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 </a:t>
            </a:r>
            <a:r>
              <a:rPr lang="es-ES" sz="1700" dirty="0" err="1">
                <a:latin typeface="Consolas" panose="020B0609020204030204" pitchFamily="49" charset="0"/>
              </a:rPr>
              <a:t>not</a:t>
            </a:r>
            <a:r>
              <a:rPr lang="es-ES" sz="1700" dirty="0">
                <a:latin typeface="Consolas" panose="020B0609020204030204" pitchFamily="49" charset="0"/>
              </a:rPr>
              <a:t> in comida: </a:t>
            </a:r>
            <a:r>
              <a:rPr lang="es-ES" sz="1700" dirty="0" err="1">
                <a:latin typeface="Consolas" panose="020B0609020204030204" pitchFamily="49" charset="0"/>
              </a:rPr>
              <a:t>print</a:t>
            </a:r>
            <a:r>
              <a:rPr lang="es-ES" sz="1700" dirty="0">
                <a:latin typeface="Consolas" panose="020B0609020204030204" pitchFamily="49" charset="0"/>
              </a:rPr>
              <a:t>(f"¡</a:t>
            </a:r>
            <a:r>
              <a:rPr lang="es-ES" sz="1700" dirty="0" err="1">
                <a:latin typeface="Consolas" panose="020B0609020204030204" pitchFamily="49" charset="0"/>
              </a:rPr>
              <a:t>Mmm</a:t>
            </a:r>
            <a:r>
              <a:rPr lang="es-ES" sz="1700" dirty="0">
                <a:latin typeface="Consolas" panose="020B0609020204030204" pitchFamily="49" charset="0"/>
              </a:rPr>
              <a:t>! ❌ La letra '{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}' no está en la palabra.")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>
                <a:latin typeface="Consolas" panose="020B0609020204030204" pitchFamily="49" charset="0"/>
              </a:rPr>
              <a:t>intentos -= 1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else</a:t>
            </a:r>
            <a:r>
              <a:rPr lang="es-ES" sz="1700" dirty="0">
                <a:latin typeface="Consolas" panose="020B0609020204030204" pitchFamily="49" charset="0"/>
              </a:rPr>
              <a:t>: </a:t>
            </a:r>
            <a:r>
              <a:rPr lang="es-ES" sz="1700" dirty="0" err="1">
                <a:latin typeface="Consolas" panose="020B0609020204030204" pitchFamily="49" charset="0"/>
              </a:rPr>
              <a:t>print</a:t>
            </a:r>
            <a:r>
              <a:rPr lang="es-ES" sz="1700" dirty="0">
                <a:latin typeface="Consolas" panose="020B0609020204030204" pitchFamily="49" charset="0"/>
              </a:rPr>
              <a:t>(</a:t>
            </a:r>
            <a:r>
              <a:rPr lang="es-ES" sz="1700" dirty="0" err="1">
                <a:latin typeface="Consolas" panose="020B0609020204030204" pitchFamily="49" charset="0"/>
              </a:rPr>
              <a:t>f"¡Súper</a:t>
            </a:r>
            <a:r>
              <a:rPr lang="es-ES" sz="1700" dirty="0">
                <a:latin typeface="Consolas" panose="020B0609020204030204" pitchFamily="49" charset="0"/>
              </a:rPr>
              <a:t>! 🎉 La letra '{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}' sí está en la palabra.")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>
                <a:latin typeface="Consolas" panose="020B0609020204030204" pitchFamily="49" charset="0"/>
              </a:rPr>
              <a:t># ... Lógica para revelar la letra ...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elif</a:t>
            </a:r>
            <a:r>
              <a:rPr lang="es-ES" sz="1700" dirty="0">
                <a:latin typeface="Consolas" panose="020B0609020204030204" pitchFamily="49" charset="0"/>
              </a:rPr>
              <a:t> </a:t>
            </a:r>
            <a:r>
              <a:rPr lang="es-ES" sz="1700" dirty="0" err="1">
                <a:latin typeface="Consolas" panose="020B0609020204030204" pitchFamily="49" charset="0"/>
              </a:rPr>
              <a:t>len</a:t>
            </a:r>
            <a:r>
              <a:rPr lang="es-ES" sz="1700" dirty="0">
                <a:latin typeface="Consolas" panose="020B0609020204030204" pitchFamily="49" charset="0"/>
              </a:rPr>
              <a:t>(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) == </a:t>
            </a:r>
            <a:r>
              <a:rPr lang="es-ES" sz="1700" dirty="0" err="1">
                <a:latin typeface="Consolas" panose="020B0609020204030204" pitchFamily="49" charset="0"/>
              </a:rPr>
              <a:t>len</a:t>
            </a:r>
            <a:r>
              <a:rPr lang="es-ES" sz="1700" dirty="0">
                <a:latin typeface="Consolas" panose="020B0609020204030204" pitchFamily="49" charset="0"/>
              </a:rPr>
              <a:t>(comida) and </a:t>
            </a:r>
            <a:r>
              <a:rPr lang="es-ES" sz="1700" dirty="0" err="1">
                <a:latin typeface="Consolas" panose="020B0609020204030204" pitchFamily="49" charset="0"/>
              </a:rPr>
              <a:t>ingreso_usuario.isalpha</a:t>
            </a:r>
            <a:r>
              <a:rPr lang="es-ES" sz="1700" dirty="0">
                <a:latin typeface="Consolas" panose="020B0609020204030204" pitchFamily="49" charset="0"/>
              </a:rPr>
              <a:t>(): # Es la palabra completa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if</a:t>
            </a:r>
            <a:r>
              <a:rPr lang="es-ES" sz="1700" dirty="0">
                <a:latin typeface="Consolas" panose="020B0609020204030204" pitchFamily="49" charset="0"/>
              </a:rPr>
              <a:t> 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 != comida: </a:t>
            </a:r>
            <a:r>
              <a:rPr lang="es-ES" sz="1700" dirty="0" err="1">
                <a:latin typeface="Consolas" panose="020B0609020204030204" pitchFamily="49" charset="0"/>
              </a:rPr>
              <a:t>print</a:t>
            </a:r>
            <a:r>
              <a:rPr lang="es-ES" sz="1700" dirty="0">
                <a:latin typeface="Consolas" panose="020B0609020204030204" pitchFamily="49" charset="0"/>
              </a:rPr>
              <a:t>(</a:t>
            </a:r>
            <a:r>
              <a:rPr lang="es-ES" sz="1700" dirty="0" err="1">
                <a:latin typeface="Consolas" panose="020B0609020204030204" pitchFamily="49" charset="0"/>
              </a:rPr>
              <a:t>f"¡Uy</a:t>
            </a:r>
            <a:r>
              <a:rPr lang="es-ES" sz="1700" dirty="0">
                <a:latin typeface="Consolas" panose="020B0609020204030204" pitchFamily="49" charset="0"/>
              </a:rPr>
              <a:t>! 👎 La palabra '{</a:t>
            </a:r>
            <a:r>
              <a:rPr lang="es-ES" sz="1700" dirty="0" err="1">
                <a:latin typeface="Consolas" panose="020B0609020204030204" pitchFamily="49" charset="0"/>
              </a:rPr>
              <a:t>ingreso_usuario</a:t>
            </a:r>
            <a:r>
              <a:rPr lang="es-ES" sz="1700" dirty="0">
                <a:latin typeface="Consolas" panose="020B0609020204030204" pitchFamily="49" charset="0"/>
              </a:rPr>
              <a:t>}' no es correcta.")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>
                <a:latin typeface="Consolas" panose="020B0609020204030204" pitchFamily="49" charset="0"/>
              </a:rPr>
              <a:t>intentos -= 1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else</a:t>
            </a:r>
            <a:r>
              <a:rPr lang="es-ES" sz="1700" dirty="0">
                <a:latin typeface="Consolas" panose="020B0609020204030204" pitchFamily="49" charset="0"/>
              </a:rPr>
              <a:t>: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s-ES" sz="1700" dirty="0" err="1">
                <a:latin typeface="Consolas" panose="020B0609020204030204" pitchFamily="49" charset="0"/>
              </a:rPr>
              <a:t>print</a:t>
            </a:r>
            <a:r>
              <a:rPr lang="es-ES" sz="1700" dirty="0">
                <a:latin typeface="Consolas" panose="020B0609020204030204" pitchFamily="49" charset="0"/>
              </a:rPr>
              <a:t>(f"\</a:t>
            </a:r>
            <a:r>
              <a:rPr lang="es-ES" sz="1700" dirty="0" err="1">
                <a:latin typeface="Consolas" panose="020B0609020204030204" pitchFamily="49" charset="0"/>
              </a:rPr>
              <a:t>n¡WOW</a:t>
            </a:r>
            <a:r>
              <a:rPr lang="es-ES" sz="1700" dirty="0">
                <a:latin typeface="Consolas" panose="020B0609020204030204" pitchFamily="49" charset="0"/>
              </a:rPr>
              <a:t>! 🥳 ¡Eres un experto en comida Ecuatoriana!") </a:t>
            </a:r>
            <a:r>
              <a:rPr lang="es-ES" sz="1700" dirty="0" err="1">
                <a:latin typeface="Consolas" panose="020B0609020204030204" pitchFamily="49" charset="0"/>
              </a:rPr>
              <a:t>fin_del_juego</a:t>
            </a:r>
            <a:r>
              <a:rPr lang="es-ES" sz="1700" dirty="0">
                <a:latin typeface="Consolas" panose="020B0609020204030204" pitchFamily="49" charset="0"/>
              </a:rPr>
              <a:t> = True </a:t>
            </a:r>
            <a:r>
              <a:rPr lang="es-ES" sz="1700" dirty="0" err="1">
                <a:latin typeface="Consolas" panose="020B0609020204030204" pitchFamily="49" charset="0"/>
              </a:rPr>
              <a:t>else</a:t>
            </a:r>
            <a:r>
              <a:rPr lang="es-ES" sz="1700" dirty="0">
                <a:latin typeface="Consolas" panose="020B0609020204030204" pitchFamily="49" charset="0"/>
              </a:rPr>
              <a:t>: </a:t>
            </a:r>
            <a:r>
              <a:rPr lang="es-ES" sz="1700" dirty="0" err="1">
                <a:latin typeface="Consolas" panose="020B0609020204030204" pitchFamily="49" charset="0"/>
              </a:rPr>
              <a:t>print</a:t>
            </a:r>
            <a:r>
              <a:rPr lang="es-ES" sz="1700" dirty="0">
                <a:latin typeface="Consolas" panose="020B0609020204030204" pitchFamily="49" charset="0"/>
              </a:rPr>
              <a:t>("¡Alto ahí! 🛑 Por favor, ingresa SOLO UNA letra o la palabra completa.")</a:t>
            </a:r>
            <a:endParaRPr lang="en-US" sz="1700" dirty="0">
              <a:latin typeface="Consolas" panose="020B0609020204030204" pitchFamily="49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01385" y="7486174"/>
            <a:ext cx="1342763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982" y="487323"/>
            <a:ext cx="7904917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Victoria y Derrota: El Final del Juego</a:t>
            </a:r>
            <a:endParaRPr lang="en-US" sz="3450" b="1" dirty="0"/>
          </a:p>
        </p:txBody>
      </p:sp>
      <p:sp>
        <p:nvSpPr>
          <p:cNvPr id="3" name="Shape 1"/>
          <p:cNvSpPr/>
          <p:nvPr/>
        </p:nvSpPr>
        <p:spPr>
          <a:xfrm>
            <a:off x="616982" y="1390649"/>
            <a:ext cx="6610112" cy="1511141"/>
          </a:xfrm>
          <a:prstGeom prst="roundRect">
            <a:avLst>
              <a:gd name="adj" fmla="val 563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0814" y="1574483"/>
            <a:ext cx="22034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¡Victoria! </a:t>
            </a:r>
            <a:r>
              <a:rPr lang="en-US" sz="2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🏆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800814" y="1955602"/>
            <a:ext cx="6242447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Adivinas la palabra secreta de la gastronomía ecuatoriana antes de agotar tus intentos. ¡Felicidades, eres un campeón culinario!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03306" y="1390649"/>
            <a:ext cx="6610112" cy="1511141"/>
          </a:xfrm>
          <a:prstGeom prst="roundRect">
            <a:avLst>
              <a:gd name="adj" fmla="val 563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87139" y="1574483"/>
            <a:ext cx="22034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¡Derrota! </a:t>
            </a:r>
            <a:r>
              <a:rPr lang="en-US" sz="2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💔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87139" y="1955602"/>
            <a:ext cx="6242447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 quedas sin intentos antes de descifrar la palabra. No te rindas, ¡la próxima vez tendrás más suerte y conocimiento!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16982" y="3238673"/>
            <a:ext cx="1339643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 final de cada partida, siempre tendrás la opción de jugar de nuevo para otra deliciosa aventura de adivinanzas.</a:t>
            </a:r>
            <a:endParaRPr lang="en-US" sz="2000" dirty="0"/>
          </a:p>
        </p:txBody>
      </p:sp>
      <p:pic>
        <p:nvPicPr>
          <p:cNvPr id="10" name="Image 0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583" y="3673267"/>
            <a:ext cx="2559355" cy="735606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83" y="4263271"/>
            <a:ext cx="3280767" cy="3280767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290" y="4263270"/>
            <a:ext cx="3280767" cy="32807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422" y="1217890"/>
            <a:ext cx="5214580" cy="6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¡Juega y Disfruta! </a:t>
            </a:r>
            <a:r>
              <a:rPr lang="en-US" sz="40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🎉</a:t>
            </a:r>
            <a:endParaRPr lang="en-US" sz="4050" b="1" dirty="0"/>
          </a:p>
        </p:txBody>
      </p:sp>
      <p:sp>
        <p:nvSpPr>
          <p:cNvPr id="3" name="Text 1"/>
          <p:cNvSpPr/>
          <p:nvPr/>
        </p:nvSpPr>
        <p:spPr>
          <a:xfrm>
            <a:off x="721043" y="2574406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¡A Poner a Prueba tus Conocimientos Gastronómicos!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043" y="3089351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juego es perfecto para: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21043" y="3604296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Aprender sobre la rica cultura gastronómica de Ecuador.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043" y="4005894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Practicar y expandir tu vocabulario de platos típicos.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21043" y="4407492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¡Simplemente pasar un buen rato y desafiar a tus amigos!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043" y="4922437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¡Nos Vemos Ña! </a:t>
            </a:r>
            <a:r>
              <a:rPr lang="en-US" sz="24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👋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715" y="1604211"/>
            <a:ext cx="5053263" cy="505326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</TotalTime>
  <Words>883</Words>
  <Application>Microsoft Office PowerPoint</Application>
  <PresentationFormat>Personalizado</PresentationFormat>
  <Paragraphs>96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Consolas</vt:lpstr>
      <vt:lpstr>Calibri</vt:lpstr>
      <vt:lpstr>Century Gothic</vt:lpstr>
      <vt:lpstr>Wingdings 3</vt:lpstr>
      <vt:lpstr>Arial</vt:lpstr>
      <vt:lpstr>Montserrat</vt:lpstr>
      <vt:lpstr>Heebo Light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LaptopMV1</cp:lastModifiedBy>
  <cp:revision>12</cp:revision>
  <dcterms:created xsi:type="dcterms:W3CDTF">2025-06-26T22:51:36Z</dcterms:created>
  <dcterms:modified xsi:type="dcterms:W3CDTF">2025-06-27T00:40:36Z</dcterms:modified>
</cp:coreProperties>
</file>